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5" r:id="rId3"/>
    <p:sldId id="292" r:id="rId4"/>
    <p:sldId id="291" r:id="rId5"/>
    <p:sldId id="311" r:id="rId6"/>
    <p:sldId id="294" r:id="rId7"/>
    <p:sldId id="296" r:id="rId8"/>
    <p:sldId id="299" r:id="rId9"/>
    <p:sldId id="301" r:id="rId10"/>
    <p:sldId id="314" r:id="rId11"/>
    <p:sldId id="315" r:id="rId12"/>
    <p:sldId id="304" r:id="rId13"/>
    <p:sldId id="310" r:id="rId14"/>
    <p:sldId id="306" r:id="rId15"/>
    <p:sldId id="312" r:id="rId16"/>
    <p:sldId id="313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R ELMORELAKE" userId="116d05ba-f473-42ff-87f6-5c54c7f308e2" providerId="ADAL" clId="{7EAC8CDA-B341-49F3-84D5-6B045065106A}"/>
    <pc:docChg chg="modSld">
      <pc:chgData name="MICHELLE R ELMORELAKE" userId="116d05ba-f473-42ff-87f6-5c54c7f308e2" providerId="ADAL" clId="{7EAC8CDA-B341-49F3-84D5-6B045065106A}" dt="2024-08-28T14:49:09.499" v="52" actId="20577"/>
      <pc:docMkLst>
        <pc:docMk/>
      </pc:docMkLst>
      <pc:sldChg chg="modSp mod">
        <pc:chgData name="MICHELLE R ELMORELAKE" userId="116d05ba-f473-42ff-87f6-5c54c7f308e2" providerId="ADAL" clId="{7EAC8CDA-B341-49F3-84D5-6B045065106A}" dt="2024-08-28T14:48:40.209" v="18" actId="20577"/>
        <pc:sldMkLst>
          <pc:docMk/>
          <pc:sldMk cId="0" sldId="306"/>
        </pc:sldMkLst>
        <pc:spChg chg="mod">
          <ac:chgData name="MICHELLE R ELMORELAKE" userId="116d05ba-f473-42ff-87f6-5c54c7f308e2" providerId="ADAL" clId="{7EAC8CDA-B341-49F3-84D5-6B045065106A}" dt="2024-08-28T14:48:40.209" v="18" actId="20577"/>
          <ac:spMkLst>
            <pc:docMk/>
            <pc:sldMk cId="0" sldId="306"/>
            <ac:spMk id="3" creationId="{00000000-0000-0000-0000-000000000000}"/>
          </ac:spMkLst>
        </pc:spChg>
      </pc:sldChg>
      <pc:sldChg chg="modSp mod">
        <pc:chgData name="MICHELLE R ELMORELAKE" userId="116d05ba-f473-42ff-87f6-5c54c7f308e2" providerId="ADAL" clId="{7EAC8CDA-B341-49F3-84D5-6B045065106A}" dt="2024-08-28T14:48:55.322" v="37" actId="20577"/>
        <pc:sldMkLst>
          <pc:docMk/>
          <pc:sldMk cId="3731843283" sldId="312"/>
        </pc:sldMkLst>
        <pc:spChg chg="mod">
          <ac:chgData name="MICHELLE R ELMORELAKE" userId="116d05ba-f473-42ff-87f6-5c54c7f308e2" providerId="ADAL" clId="{7EAC8CDA-B341-49F3-84D5-6B045065106A}" dt="2024-08-28T14:48:55.322" v="37" actId="20577"/>
          <ac:spMkLst>
            <pc:docMk/>
            <pc:sldMk cId="3731843283" sldId="312"/>
            <ac:spMk id="3" creationId="{00000000-0000-0000-0000-000000000000}"/>
          </ac:spMkLst>
        </pc:spChg>
      </pc:sldChg>
      <pc:sldChg chg="modSp mod">
        <pc:chgData name="MICHELLE R ELMORELAKE" userId="116d05ba-f473-42ff-87f6-5c54c7f308e2" providerId="ADAL" clId="{7EAC8CDA-B341-49F3-84D5-6B045065106A}" dt="2024-08-28T14:49:09.499" v="52" actId="20577"/>
        <pc:sldMkLst>
          <pc:docMk/>
          <pc:sldMk cId="3453293169" sldId="313"/>
        </pc:sldMkLst>
        <pc:spChg chg="mod">
          <ac:chgData name="MICHELLE R ELMORELAKE" userId="116d05ba-f473-42ff-87f6-5c54c7f308e2" providerId="ADAL" clId="{7EAC8CDA-B341-49F3-84D5-6B045065106A}" dt="2024-08-28T14:49:09.499" v="52" actId="20577"/>
          <ac:spMkLst>
            <pc:docMk/>
            <pc:sldMk cId="3453293169" sldId="31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E677FB0-FB3F-44BF-9C5C-E8FA5B49A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1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C27A92-7102-4B44-966C-D2443E6F6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B90DB-FFB7-477E-8F34-98FA85878D3C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1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82C75-2CE3-4EB8-8B1B-F725CFEB30F2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455F7-D18C-4D61-ABBA-4F5FDCE2F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959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3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3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56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93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BC4A2-DD65-4258-B543-C1E53BBC79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4885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4CD58-DA2F-4346-9FBC-C6620AD39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86767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B162-9D0A-4C05-A7B9-BBCF27E70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685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7CF33-42BF-43C6-90B0-3745717F8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1931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8F7D6-F6AB-44F6-88AD-970CA41EDF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020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9137-F522-4F7A-B75B-A816BC2515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230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1774-9239-4259-83AF-0E3C49BF8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8967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7C329-D48C-4107-A955-0529558CD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436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C3487-9E16-4407-8B90-B3D6CAA9B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316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1A830-27A9-4738-B29C-F60351A05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2387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transition>
    <p:random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ixabay.com/en/facebook-logo-social-network-770688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23396"/>
            <a:ext cx="8686800" cy="1846442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>
                <a:solidFill>
                  <a:srgbClr val="0070C0"/>
                </a:solidFill>
              </a:rPr>
            </a:br>
            <a:br>
              <a:rPr lang="en-US">
                <a:solidFill>
                  <a:srgbClr val="0070C0"/>
                </a:solidFill>
              </a:rPr>
            </a:br>
            <a:br>
              <a:rPr lang="en-US">
                <a:solidFill>
                  <a:srgbClr val="0070C0"/>
                </a:solidFill>
              </a:rPr>
            </a:br>
            <a:r>
              <a:rPr lang="en-US" b="1" cap="none">
                <a:solidFill>
                  <a:srgbClr val="0070C0"/>
                </a:solidFill>
                <a:latin typeface="Baguet Script" panose="00000500000000000000" pitchFamily="2" charset="0"/>
              </a:rPr>
              <a:t>Cordova Elementary Optional School</a:t>
            </a:r>
            <a:br>
              <a:rPr lang="en-US">
                <a:solidFill>
                  <a:srgbClr val="0070C0"/>
                </a:solidFill>
              </a:rPr>
            </a:br>
            <a:br>
              <a:rPr lang="en-US" sz="2400">
                <a:solidFill>
                  <a:srgbClr val="0070C0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Dr. Tonya J. Miller, Principal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702992"/>
            <a:ext cx="7086600" cy="2785338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0070C0"/>
                </a:solidFill>
              </a:rPr>
              <a:t>Annual Title I Meeting</a:t>
            </a:r>
          </a:p>
          <a:p>
            <a:pPr algn="ctr" eaLnBrk="1" hangingPunct="1"/>
            <a:endParaRPr lang="en-US" sz="1050" b="1" dirty="0"/>
          </a:p>
          <a:p>
            <a:pPr algn="ctr" eaLnBrk="1" hangingPunct="1"/>
            <a:r>
              <a:rPr lang="en-US" sz="1800" b="1" i="1" dirty="0">
                <a:solidFill>
                  <a:srgbClr val="0070C0"/>
                </a:solidFill>
              </a:rPr>
              <a:t>August 28, 2024, 11:30 a.m. </a:t>
            </a:r>
          </a:p>
          <a:p>
            <a:pPr algn="ctr" eaLnBrk="1" hangingPunct="1"/>
            <a:r>
              <a:rPr lang="en-US" sz="1800" b="1" i="1" dirty="0">
                <a:solidFill>
                  <a:srgbClr val="0070C0"/>
                </a:solidFill>
              </a:rPr>
              <a:t>August 28, 2024, 5:30 p.m.</a:t>
            </a:r>
          </a:p>
          <a:p>
            <a:pPr eaLnBrk="1" hangingPunct="1"/>
            <a:endParaRPr lang="en-US" sz="2800" i="1" dirty="0">
              <a:solidFill>
                <a:srgbClr val="002060"/>
              </a:solidFill>
            </a:endParaRPr>
          </a:p>
          <a:p>
            <a:pPr eaLnBrk="1" hangingPunct="1"/>
            <a:endParaRPr lang="en-US" sz="2800" i="1" dirty="0">
              <a:solidFill>
                <a:srgbClr val="002060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8534400" cy="838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chemeClr val="folHlink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4" name="Picture 3" descr="A logo of a school&#10;&#10;Description automatically generated">
            <a:extLst>
              <a:ext uri="{FF2B5EF4-FFF2-40B4-BE49-F238E27FC236}">
                <a16:creationId xmlns:a16="http://schemas.microsoft.com/office/drawing/2014/main" id="{03DAEB69-065E-F0DD-9965-674061B1D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257800"/>
            <a:ext cx="1135602" cy="1340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CADD47-4D98-D238-94E3-7FE3BBB89B40}"/>
              </a:ext>
            </a:extLst>
          </p:cNvPr>
          <p:cNvSpPr txBox="1"/>
          <p:nvPr/>
        </p:nvSpPr>
        <p:spPr>
          <a:xfrm>
            <a:off x="1330170" y="4827069"/>
            <a:ext cx="6213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Dr. Tonya J. Miller, Principal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Mrs. Sheena Robinson, Assistant Principal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Dr. Keisha Gunter, Assistant Principal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Dr. Michelle Elmore Lake, PLC Coach</a:t>
            </a:r>
          </a:p>
        </p:txBody>
      </p:sp>
      <p:pic>
        <p:nvPicPr>
          <p:cNvPr id="10" name="Picture 9" descr="A red and blue logo&#10;&#10;Description automatically generated">
            <a:extLst>
              <a:ext uri="{FF2B5EF4-FFF2-40B4-BE49-F238E27FC236}">
                <a16:creationId xmlns:a16="http://schemas.microsoft.com/office/drawing/2014/main" id="{23BD7D24-1D49-9061-6D98-E43F3C901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16"/>
            <a:ext cx="1771353" cy="177135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7" y="787331"/>
            <a:ext cx="9139407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</a:rPr>
              <a:t>Family Engagement /Parental Involvement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339571" y="1701731"/>
            <a:ext cx="8763000" cy="3505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dirty="0"/>
              <a:t>School-Parent 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dirty="0"/>
              <a:t>Compacts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sz="2400" dirty="0"/>
              <a:t>Review with student, 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sz="2400" dirty="0"/>
              <a:t>sign &amp; return </a:t>
            </a:r>
            <a:endParaRPr lang="en-US" dirty="0"/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dirty="0"/>
              <a:t> 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81" y="-8709"/>
            <a:ext cx="761999" cy="761999"/>
          </a:xfrm>
          <a:prstGeom prst="rect">
            <a:avLst/>
          </a:prstGeom>
        </p:spPr>
      </p:pic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D271E46C-024A-6124-554E-31A49298F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16"/>
            <a:ext cx="1771353" cy="1771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C17B7-8621-944A-D6AC-8BC154735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548" y="1244531"/>
            <a:ext cx="4756132" cy="54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26185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1805"/>
            <a:ext cx="88392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</a:rPr>
              <a:t>Family Engagement /Parental Involvement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47664"/>
            <a:ext cx="8763000" cy="306462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dirty="0"/>
              <a:t>Family Engagement 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dirty="0"/>
              <a:t>            Plan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sz="2400" dirty="0"/>
              <a:t>You will keep this form </a:t>
            </a:r>
            <a:endParaRPr lang="en-US" sz="2000" dirty="0"/>
          </a:p>
          <a:p>
            <a:pPr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81" y="-8709"/>
            <a:ext cx="761999" cy="761999"/>
          </a:xfrm>
          <a:prstGeom prst="rect">
            <a:avLst/>
          </a:prstGeom>
        </p:spPr>
      </p:pic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D271E46C-024A-6124-554E-31A49298F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16"/>
            <a:ext cx="1771353" cy="1771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3747A-6904-0ABF-BA84-1A40C3C0F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43" y="1289005"/>
            <a:ext cx="4807038" cy="54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8302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72" y="1295400"/>
            <a:ext cx="8015288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4400">
                <a:solidFill>
                  <a:schemeClr val="bg1"/>
                </a:solidFill>
              </a:rPr>
            </a:br>
            <a:r>
              <a:rPr lang="en-US" sz="4400" b="1">
                <a:solidFill>
                  <a:srgbClr val="0070C0"/>
                </a:solidFill>
              </a:rPr>
              <a:t>Parents Right to Know</a:t>
            </a:r>
            <a:br>
              <a:rPr lang="en-US" sz="4400">
                <a:solidFill>
                  <a:schemeClr val="bg2"/>
                </a:solidFill>
              </a:rPr>
            </a:br>
            <a:br>
              <a:rPr lang="en-US" sz="3600" i="1">
                <a:solidFill>
                  <a:schemeClr val="bg1"/>
                </a:solidFill>
              </a:rPr>
            </a:br>
            <a:br>
              <a:rPr lang="en-US" sz="60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524000"/>
            <a:ext cx="8091488" cy="464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latin typeface="Times New Roman" pitchFamily="18" charset="0"/>
              </a:rPr>
              <a:t>Notify parents: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itchFamily="18" charset="0"/>
              </a:rPr>
              <a:t>Of right to request data on qualification of teachers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itchFamily="18" charset="0"/>
              </a:rPr>
              <a:t>If child is taught by a teacher not highly qualified (May request qualifications of teachers)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itchFamily="18" charset="0"/>
              </a:rPr>
              <a:t>If child is provided instruction by a paraprofessional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itchFamily="18" charset="0"/>
              </a:rPr>
              <a:t>If a teacher is hired for more than 4 weeks and is not highly qualified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itchFamily="18" charset="0"/>
              </a:rPr>
              <a:t>If a school is identified unsafe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itchFamily="18" charset="0"/>
              </a:rPr>
              <a:t>Right to transfer if child is a victim of a violent crime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itchFamily="18" charset="0"/>
              </a:rPr>
              <a:t>Request child’s info is not released to military recruiter without prior consent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itchFamily="18" charset="0"/>
              </a:rPr>
              <a:t>Eligibility for Service if Homeless/Displaced (Title X Part C- McKinney-Vento Act)</a:t>
            </a:r>
          </a:p>
          <a:p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0"/>
            <a:ext cx="761999" cy="761999"/>
          </a:xfrm>
          <a:prstGeom prst="rect">
            <a:avLst/>
          </a:prstGeom>
        </p:spPr>
      </p:pic>
      <p:pic>
        <p:nvPicPr>
          <p:cNvPr id="3" name="Picture 2" descr="A red and blue logo&#10;&#10;Description automatically generated">
            <a:extLst>
              <a:ext uri="{FF2B5EF4-FFF2-40B4-BE49-F238E27FC236}">
                <a16:creationId xmlns:a16="http://schemas.microsoft.com/office/drawing/2014/main" id="{FC098FA1-9A9B-4FD3-33A5-4316B893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16"/>
            <a:ext cx="1771353" cy="177135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3056" y="1219200"/>
            <a:ext cx="8671226" cy="7312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</a:rPr>
              <a:t>Suggested WAYS PARENTS CAN BE INVOLVED</a:t>
            </a:r>
            <a:br>
              <a:rPr lang="en-US" sz="3200" b="1">
                <a:solidFill>
                  <a:schemeClr val="bg1"/>
                </a:solidFill>
              </a:rPr>
            </a:br>
            <a:br>
              <a:rPr lang="en-US" sz="2400" b="1" i="1"/>
            </a:b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50484"/>
            <a:ext cx="7958138" cy="3886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70C0"/>
                </a:solidFill>
              </a:rPr>
              <a:t>Encourage attendance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/>
              <a:t>Monitoring grades in PowerSchool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70C0"/>
                </a:solidFill>
              </a:rPr>
              <a:t>Review student schoolwork on a regular basis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/>
              <a:t>Ask your CUB “What did you learn today?”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70C0"/>
                </a:solidFill>
              </a:rPr>
              <a:t>Attend parent trainings and school events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/>
              <a:t>Participate in school fundraisers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70C0"/>
                </a:solidFill>
              </a:rPr>
              <a:t>Become a member of PIE (Partners In Education)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/>
              <a:t>Testing Proctors, &amp; more!</a:t>
            </a:r>
          </a:p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47" y="0"/>
            <a:ext cx="761999" cy="761999"/>
          </a:xfrm>
          <a:prstGeom prst="rect">
            <a:avLst/>
          </a:prstGeom>
        </p:spPr>
      </p:pic>
      <p:pic>
        <p:nvPicPr>
          <p:cNvPr id="2" name="Picture 1" descr="A red and blue logo&#10;&#10;Description automatically generated">
            <a:extLst>
              <a:ext uri="{FF2B5EF4-FFF2-40B4-BE49-F238E27FC236}">
                <a16:creationId xmlns:a16="http://schemas.microsoft.com/office/drawing/2014/main" id="{FC0208B2-5AFC-1EE1-F4C9-BCA9A484D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1007"/>
            <a:ext cx="1771353" cy="177135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/>
          </p:nvPr>
        </p:nvSpPr>
        <p:spPr>
          <a:xfrm>
            <a:off x="685800" y="1752600"/>
            <a:ext cx="7424738" cy="35194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>
                <a:solidFill>
                  <a:srgbClr val="0070C0"/>
                </a:solidFill>
              </a:rPr>
              <a:t>What are our Schoolwide Program Focus and Goals for this Year in the School Improvement Plan?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rgbClr val="0070C0"/>
                </a:solidFill>
              </a:rPr>
              <a:t>Early Literacy (K-2)</a:t>
            </a:r>
          </a:p>
          <a:p>
            <a:pPr marL="0" indent="0" algn="ctr">
              <a:buNone/>
            </a:pPr>
            <a:r>
              <a:rPr lang="en-US" sz="6400" dirty="0">
                <a:solidFill>
                  <a:srgbClr val="0070C0"/>
                </a:solidFill>
              </a:rPr>
              <a:t>Wonders Reading and Writing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rgbClr val="0070C0"/>
                </a:solidFill>
              </a:rPr>
              <a:t>Reading/Language Arts (K-5)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</a:rPr>
              <a:t>Wonders Reading and Writing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rgbClr val="0070C0"/>
                </a:solidFill>
              </a:rPr>
              <a:t>Mathematics (K-5)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0070C0"/>
                </a:solidFill>
              </a:rPr>
              <a:t>Envision</a:t>
            </a:r>
            <a:r>
              <a:rPr lang="en-US" sz="9600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rgbClr val="0070C0"/>
                </a:solidFill>
              </a:rPr>
              <a:t>Chronic Absenteeism</a:t>
            </a:r>
          </a:p>
          <a:p>
            <a:pPr marL="0" indent="0" algn="ctr"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461" name="WordArt 7"/>
          <p:cNvSpPr>
            <a:spLocks noChangeArrowheads="1" noChangeShapeType="1" noTextEdit="1"/>
          </p:cNvSpPr>
          <p:nvPr/>
        </p:nvSpPr>
        <p:spPr bwMode="auto">
          <a:xfrm>
            <a:off x="533400" y="5867400"/>
            <a:ext cx="8305800" cy="762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835" y="6306234"/>
            <a:ext cx="772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Leading with Consistency, Connection, &amp; Compassion!!!</a:t>
            </a:r>
          </a:p>
        </p:txBody>
      </p:sp>
      <p:pic>
        <p:nvPicPr>
          <p:cNvPr id="4" name="Picture 3" descr="A red and blue logo&#10;&#10;Description automatically generated">
            <a:extLst>
              <a:ext uri="{FF2B5EF4-FFF2-40B4-BE49-F238E27FC236}">
                <a16:creationId xmlns:a16="http://schemas.microsoft.com/office/drawing/2014/main" id="{29913DE2-E9E9-4D57-A5D7-D0D1471ED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1007"/>
            <a:ext cx="1771353" cy="177135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/>
          </p:nvPr>
        </p:nvSpPr>
        <p:spPr>
          <a:xfrm>
            <a:off x="533400" y="685800"/>
            <a:ext cx="8034338" cy="5105400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461" name="WordArt 7"/>
          <p:cNvSpPr>
            <a:spLocks noChangeArrowheads="1" noChangeShapeType="1" noTextEdit="1"/>
          </p:cNvSpPr>
          <p:nvPr/>
        </p:nvSpPr>
        <p:spPr bwMode="auto">
          <a:xfrm>
            <a:off x="533400" y="5867400"/>
            <a:ext cx="8305800" cy="762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331" y="6397079"/>
            <a:ext cx="772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Leading with Consistency, Connection, &amp; Compassion!!!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BBD8A-9098-277C-99AE-CD33B137945E}"/>
              </a:ext>
            </a:extLst>
          </p:cNvPr>
          <p:cNvSpPr txBox="1"/>
          <p:nvPr/>
        </p:nvSpPr>
        <p:spPr>
          <a:xfrm>
            <a:off x="2742336" y="811768"/>
            <a:ext cx="392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Who Do I Contact For Assistance?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231DA-B3D6-605A-8C37-D158F83D16C9}"/>
              </a:ext>
            </a:extLst>
          </p:cNvPr>
          <p:cNvSpPr txBox="1"/>
          <p:nvPr/>
        </p:nvSpPr>
        <p:spPr>
          <a:xfrm>
            <a:off x="3200400" y="112240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Main Office: 901-416-1700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FD0B5-5169-941A-A579-DB9CB67AE145}"/>
              </a:ext>
            </a:extLst>
          </p:cNvPr>
          <p:cNvSpPr txBox="1"/>
          <p:nvPr/>
        </p:nvSpPr>
        <p:spPr>
          <a:xfrm>
            <a:off x="205469" y="5434281"/>
            <a:ext cx="863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Submitting feedback about our SIP, Family Engagement, or School Compact</a:t>
            </a:r>
          </a:p>
          <a:p>
            <a:pPr algn="ctr"/>
            <a:r>
              <a:rPr lang="en-US" sz="1600" b="1">
                <a:solidFill>
                  <a:srgbClr val="0070C0"/>
                </a:solidFill>
              </a:rPr>
              <a:t>Email Dr. Michelle Elmore Lake, PLC Coach, elmoremr@scsk12.org</a:t>
            </a:r>
          </a:p>
        </p:txBody>
      </p:sp>
      <p:pic>
        <p:nvPicPr>
          <p:cNvPr id="10" name="Picture 9" descr="A red and blue logo&#10;&#10;Description automatically generated">
            <a:extLst>
              <a:ext uri="{FF2B5EF4-FFF2-40B4-BE49-F238E27FC236}">
                <a16:creationId xmlns:a16="http://schemas.microsoft.com/office/drawing/2014/main" id="{E33B6F07-87D0-FFE2-0688-CB227D9D4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21" y="3664408"/>
            <a:ext cx="1771353" cy="1771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4BCDCB-C15B-9CD0-BA15-2DE9ACD16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94" y="1574279"/>
            <a:ext cx="6305550" cy="37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43283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/>
          </p:nvPr>
        </p:nvSpPr>
        <p:spPr>
          <a:xfrm>
            <a:off x="533400" y="685800"/>
            <a:ext cx="8034338" cy="5105400"/>
          </a:xfrm>
        </p:spPr>
        <p:txBody>
          <a:bodyPr/>
          <a:lstStyle/>
          <a:p>
            <a:pPr marL="0" indent="0" algn="ctr">
              <a:buNone/>
            </a:pPr>
            <a:endParaRPr lang="en-US" sz="3600">
              <a:solidFill>
                <a:schemeClr val="bg1"/>
              </a:solidFill>
            </a:endParaRPr>
          </a:p>
          <a:p>
            <a:endParaRPr lang="en-US" sz="36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9461" name="WordArt 7"/>
          <p:cNvSpPr>
            <a:spLocks noChangeArrowheads="1" noChangeShapeType="1" noTextEdit="1"/>
          </p:cNvSpPr>
          <p:nvPr/>
        </p:nvSpPr>
        <p:spPr bwMode="auto">
          <a:xfrm>
            <a:off x="533400" y="5867400"/>
            <a:ext cx="8305800" cy="762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850" y="6357656"/>
            <a:ext cx="8262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Leading with Consistency, Connection, </a:t>
            </a:r>
            <a:r>
              <a:rPr lang="en-US" sz="2000">
                <a:solidFill>
                  <a:srgbClr val="0070C0"/>
                </a:solidFill>
              </a:rPr>
              <a:t>&amp; Compassion!!!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BBD8A-9098-277C-99AE-CD33B137945E}"/>
              </a:ext>
            </a:extLst>
          </p:cNvPr>
          <p:cNvSpPr txBox="1"/>
          <p:nvPr/>
        </p:nvSpPr>
        <p:spPr>
          <a:xfrm>
            <a:off x="1371600" y="882134"/>
            <a:ext cx="593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Thanks for Coming!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Your feedback is vital to our success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Please scan QR Code and Complete Survey</a:t>
            </a:r>
          </a:p>
        </p:txBody>
      </p:sp>
      <p:pic>
        <p:nvPicPr>
          <p:cNvPr id="10" name="Picture 9" descr="A red and blue logo&#10;&#10;Description automatically generated">
            <a:extLst>
              <a:ext uri="{FF2B5EF4-FFF2-40B4-BE49-F238E27FC236}">
                <a16:creationId xmlns:a16="http://schemas.microsoft.com/office/drawing/2014/main" id="{E33B6F07-87D0-FFE2-0688-CB227D9D4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943624"/>
            <a:ext cx="1771353" cy="1771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C345B-FA11-2713-D1F5-59811AACB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78" y="1742850"/>
            <a:ext cx="4095296" cy="40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3169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DTE Title I Status</a:t>
            </a:r>
            <a:br>
              <a:rPr lang="en-US"/>
            </a:br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173831" y="2191305"/>
            <a:ext cx="8720137" cy="38862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The Every Student Succeeds Act (ESSA) requires that each Title I school hold an annual meeting to:</a:t>
            </a:r>
          </a:p>
          <a:p>
            <a:pPr marL="0" indent="0">
              <a:buNone/>
            </a:pPr>
            <a:r>
              <a:rPr lang="en-US">
                <a:solidFill>
                  <a:schemeClr val="bg2"/>
                </a:solidFill>
                <a:latin typeface="+mj-lt"/>
              </a:rPr>
              <a:t>   Inform you of your school’s participation in Title I</a:t>
            </a:r>
          </a:p>
          <a:p>
            <a:r>
              <a:rPr lang="en-US">
                <a:solidFill>
                  <a:schemeClr val="bg2"/>
                </a:solidFill>
                <a:latin typeface="+mj-lt"/>
              </a:rPr>
              <a:t>Explain the requirements of Title I</a:t>
            </a:r>
          </a:p>
          <a:p>
            <a:r>
              <a:rPr lang="en-US">
                <a:solidFill>
                  <a:schemeClr val="bg2"/>
                </a:solidFill>
                <a:latin typeface="+mj-lt"/>
              </a:rPr>
              <a:t>Explain your rights as parents &amp; family members to be involved.</a:t>
            </a:r>
          </a:p>
          <a:p>
            <a:pPr marL="0" indent="0">
              <a:buNone/>
            </a:pPr>
            <a:endParaRPr lang="en-US" sz="3200"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14400"/>
            <a:ext cx="2057400" cy="120606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2B4F01E-5379-4739-19CD-7CA1198F5F07}"/>
              </a:ext>
            </a:extLst>
          </p:cNvPr>
          <p:cNvSpPr/>
          <p:nvPr/>
        </p:nvSpPr>
        <p:spPr>
          <a:xfrm>
            <a:off x="235236" y="36576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4251B4E-7E7B-A046-AD74-2B617D2C1B63}"/>
              </a:ext>
            </a:extLst>
          </p:cNvPr>
          <p:cNvSpPr/>
          <p:nvPr/>
        </p:nvSpPr>
        <p:spPr>
          <a:xfrm>
            <a:off x="235236" y="4238348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0AE340-999B-F711-D434-E28ADE32E212}"/>
              </a:ext>
            </a:extLst>
          </p:cNvPr>
          <p:cNvSpPr/>
          <p:nvPr/>
        </p:nvSpPr>
        <p:spPr>
          <a:xfrm>
            <a:off x="235236" y="4819096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94566" y="914400"/>
            <a:ext cx="6554867" cy="1524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b="1">
                <a:solidFill>
                  <a:srgbClr val="0070C0"/>
                </a:solidFill>
              </a:rPr>
              <a:t>Principles Behind ESSA </a:t>
            </a:r>
            <a:br>
              <a:rPr lang="en-US" sz="4400" b="1">
                <a:solidFill>
                  <a:schemeClr val="accent2"/>
                </a:solidFill>
              </a:rPr>
            </a:br>
            <a:endParaRPr lang="en-US" sz="4400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8290" y="2133600"/>
            <a:ext cx="6738937" cy="3657600"/>
          </a:xfrm>
        </p:spPr>
        <p:txBody>
          <a:bodyPr>
            <a:normAutofit fontScale="70000" lnSpcReduction="20000"/>
          </a:bodyPr>
          <a:lstStyle/>
          <a:p>
            <a:pPr marL="114300" indent="0" algn="ctr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r>
              <a:rPr lang="en-US"/>
              <a:t>Closing the achievement gap </a:t>
            </a:r>
          </a:p>
          <a:p>
            <a:pPr marL="114300" indent="0" algn="ctr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r>
              <a:rPr lang="en-US"/>
              <a:t>Increasing accountability by rewarding success and sanctioning failure	</a:t>
            </a:r>
          </a:p>
          <a:p>
            <a:pPr marL="114300" indent="0" algn="ctr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r>
              <a:rPr lang="en-US"/>
              <a:t>Improving literacy by putting reading first 	</a:t>
            </a:r>
          </a:p>
          <a:p>
            <a:pPr marL="114300" indent="0" algn="ctr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r>
              <a:rPr lang="en-US"/>
              <a:t>Improving teacher quality</a:t>
            </a:r>
          </a:p>
          <a:p>
            <a:pPr marL="0" indent="0" algn="ctr" eaLnBrk="1" hangingPunct="1">
              <a:buClr>
                <a:srgbClr val="CC0000"/>
              </a:buClr>
              <a:buNone/>
              <a:defRPr/>
            </a:pPr>
            <a:r>
              <a:rPr lang="en-US"/>
              <a:t>  Promoting more choices for parents and making more information available for parents</a:t>
            </a:r>
          </a:p>
          <a:p>
            <a:pPr marL="0" indent="0" algn="ctr" eaLnBrk="1" hangingPunct="1">
              <a:buClr>
                <a:srgbClr val="CC0000"/>
              </a:buClr>
              <a:buNone/>
              <a:defRPr/>
            </a:pPr>
            <a:r>
              <a:rPr lang="en-US" sz="2400"/>
              <a:t>(Parents Right to Know)</a:t>
            </a:r>
          </a:p>
          <a:p>
            <a:pPr marL="0" indent="0" algn="ctr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r>
              <a:rPr lang="en-US"/>
              <a:t>Making schools safer for the 21</a:t>
            </a:r>
            <a:r>
              <a:rPr lang="en-US" baseline="30000"/>
              <a:t>st</a:t>
            </a:r>
            <a:r>
              <a:rPr lang="en-US"/>
              <a:t> Century</a:t>
            </a:r>
          </a:p>
          <a:p>
            <a:pPr marL="114300" indent="0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endParaRPr lang="en-US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580" y="-8709"/>
            <a:ext cx="762066" cy="762066"/>
          </a:xfrm>
          <a:prstGeom prst="rect">
            <a:avLst/>
          </a:prstGeom>
        </p:spPr>
      </p:pic>
      <p:pic>
        <p:nvPicPr>
          <p:cNvPr id="4" name="Picture 3" descr="A red and blue logo&#10;&#10;Description automatically generated">
            <a:extLst>
              <a:ext uri="{FF2B5EF4-FFF2-40B4-BE49-F238E27FC236}">
                <a16:creationId xmlns:a16="http://schemas.microsoft.com/office/drawing/2014/main" id="{5C1081E9-310E-06AB-D984-98AF00841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16"/>
            <a:ext cx="1771353" cy="177135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Every Student Succeeds Act</a:t>
            </a:r>
            <a:br>
              <a:rPr lang="en-US"/>
            </a:br>
            <a:r>
              <a:rPr lang="en-US" sz="4400" b="1" i="1">
                <a:solidFill>
                  <a:schemeClr val="tx1"/>
                </a:solidFill>
              </a:rPr>
              <a:t> 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000"/>
          </a:p>
        </p:txBody>
      </p:sp>
      <p:sp>
        <p:nvSpPr>
          <p:cNvPr id="5124" name="Content Placeholder 9"/>
          <p:cNvSpPr>
            <a:spLocks noGrp="1"/>
          </p:cNvSpPr>
          <p:nvPr>
            <p:ph sz="half" idx="2"/>
          </p:nvPr>
        </p:nvSpPr>
        <p:spPr>
          <a:xfrm>
            <a:off x="609601" y="1066800"/>
            <a:ext cx="8229600" cy="4419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/>
              <a:t>PURPOSE: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/>
              <a:t>	“To ensure that all children have a fair, equal, and significant opportunity to obtain a high-quality education.”</a:t>
            </a:r>
          </a:p>
          <a:p>
            <a:pPr eaLnBrk="1" hangingPunct="1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34" y="0"/>
            <a:ext cx="762066" cy="762066"/>
          </a:xfrm>
          <a:prstGeom prst="rect">
            <a:avLst/>
          </a:prstGeom>
        </p:spPr>
      </p:pic>
      <p:pic>
        <p:nvPicPr>
          <p:cNvPr id="3" name="Picture 2" descr="A red and blue logo&#10;&#10;Description automatically generated">
            <a:extLst>
              <a:ext uri="{FF2B5EF4-FFF2-40B4-BE49-F238E27FC236}">
                <a16:creationId xmlns:a16="http://schemas.microsoft.com/office/drawing/2014/main" id="{AF2CF5C6-BACC-C2BA-7CAF-8B43E138A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16"/>
            <a:ext cx="1771353" cy="177135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DTE Title I Status</a:t>
            </a:r>
            <a:br>
              <a:rPr lang="en-US"/>
            </a:br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195263" y="990600"/>
            <a:ext cx="8720137" cy="4876800"/>
          </a:xfrm>
        </p:spPr>
        <p:txBody>
          <a:bodyPr/>
          <a:lstStyle/>
          <a:p>
            <a:r>
              <a:rPr lang="en-US" b="1" cap="none">
                <a:solidFill>
                  <a:srgbClr val="0070C0"/>
                </a:solidFill>
                <a:latin typeface="Baguet Script" panose="00000500000000000000" pitchFamily="2" charset="0"/>
              </a:rPr>
              <a:t>Cordova Elementary Optional School </a:t>
            </a:r>
            <a:r>
              <a:rPr lang="en-US" b="1" u="sng">
                <a:solidFill>
                  <a:schemeClr val="bg2"/>
                </a:solidFill>
              </a:rPr>
              <a:t>IS</a:t>
            </a:r>
            <a:r>
              <a:rPr lang="en-US">
                <a:solidFill>
                  <a:schemeClr val="bg2"/>
                </a:solidFill>
              </a:rPr>
              <a:t> a Title I School that receives federal funds to supplement educational activities to enhance academic achievement.</a:t>
            </a:r>
          </a:p>
          <a:p>
            <a:r>
              <a:rPr lang="en-US" b="1" cap="none">
                <a:solidFill>
                  <a:srgbClr val="0070C0"/>
                </a:solidFill>
                <a:latin typeface="Baguet Script" panose="00000500000000000000" pitchFamily="2" charset="0"/>
              </a:rPr>
              <a:t>Cordova Elementary Optional School </a:t>
            </a:r>
            <a:r>
              <a:rPr lang="en-US">
                <a:solidFill>
                  <a:schemeClr val="bg2"/>
                </a:solidFill>
                <a:latin typeface="+mj-lt"/>
              </a:rPr>
              <a:t>is a Level 1 school based on TNReady scores, attendance, and overall, TVAAS level.</a:t>
            </a:r>
          </a:p>
          <a:p>
            <a:pPr marL="0" indent="0">
              <a:buNone/>
            </a:pPr>
            <a:endParaRPr lang="en-US" sz="3200"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92" y="0"/>
            <a:ext cx="761999" cy="761999"/>
          </a:xfrm>
          <a:prstGeom prst="rect">
            <a:avLst/>
          </a:prstGeom>
        </p:spPr>
      </p:pic>
      <p:pic>
        <p:nvPicPr>
          <p:cNvPr id="2" name="Picture 1" descr="A red and blue logo&#10;&#10;Description automatically generated">
            <a:extLst>
              <a:ext uri="{FF2B5EF4-FFF2-40B4-BE49-F238E27FC236}">
                <a16:creationId xmlns:a16="http://schemas.microsoft.com/office/drawing/2014/main" id="{49C32FBF-662B-D7D7-3471-E9CE0E3CD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16"/>
            <a:ext cx="1771353" cy="1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57021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6725" y="609600"/>
            <a:ext cx="8210550" cy="9144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bg2"/>
                </a:solidFill>
              </a:rPr>
              <a:t>Every Student Succeeds Act of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8534400" cy="3962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b="1" u="sng">
                <a:latin typeface="+mj-lt"/>
              </a:rPr>
              <a:t>Title I </a:t>
            </a:r>
          </a:p>
          <a:p>
            <a:pPr marL="0" indent="0" algn="ctr" eaLnBrk="1" hangingPunct="1">
              <a:buClr>
                <a:srgbClr val="CC0000"/>
              </a:buClr>
              <a:buNone/>
              <a:defRPr/>
            </a:pPr>
            <a:r>
              <a:rPr lang="en-US">
                <a:latin typeface="+mj-lt"/>
              </a:rPr>
              <a:t>Improve Academic Achievement for Disadvantaged Students	</a:t>
            </a:r>
          </a:p>
          <a:p>
            <a:pPr marL="0" indent="0" eaLnBrk="1" hangingPunct="1">
              <a:buClr>
                <a:srgbClr val="CC0000"/>
              </a:buClr>
              <a:buNone/>
              <a:defRPr/>
            </a:pPr>
            <a:r>
              <a:rPr lang="en-US">
                <a:latin typeface="+mj-lt"/>
              </a:rPr>
              <a:t>Criteria: 74% of student population receives free or reduced lunch</a:t>
            </a:r>
          </a:p>
          <a:p>
            <a:pPr marL="0" indent="0" algn="ctr" eaLnBrk="1" hangingPunct="1">
              <a:buClr>
                <a:srgbClr val="CC0000"/>
              </a:buClr>
              <a:buNone/>
              <a:defRPr/>
            </a:pPr>
            <a:r>
              <a:rPr lang="en-US" b="1" u="sng">
                <a:latin typeface="+mj-lt"/>
              </a:rPr>
              <a:t>Title I Schoolwide Programs</a:t>
            </a:r>
          </a:p>
          <a:p>
            <a:pPr marL="0" indent="0" algn="ctr" eaLnBrk="1" hangingPunct="1">
              <a:buClr>
                <a:srgbClr val="CC0000"/>
              </a:buClr>
              <a:buNone/>
              <a:defRPr/>
            </a:pPr>
            <a:r>
              <a:rPr lang="en-US">
                <a:latin typeface="+mj-lt"/>
              </a:rPr>
              <a:t>Provide resources to improve achievement as specified in School Improvement Plans (Updated technology: SmartBoards, Computers, etc.)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>
              <a:latin typeface="Times New Roman" pitchFamily="18" charset="0"/>
            </a:endParaRP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13063"/>
            <a:ext cx="761999" cy="761999"/>
          </a:xfrm>
          <a:prstGeom prst="rect">
            <a:avLst/>
          </a:prstGeom>
        </p:spPr>
      </p:pic>
      <p:pic>
        <p:nvPicPr>
          <p:cNvPr id="2" name="Picture 1" descr="A red and blue logo&#10;&#10;Description automatically generated">
            <a:extLst>
              <a:ext uri="{FF2B5EF4-FFF2-40B4-BE49-F238E27FC236}">
                <a16:creationId xmlns:a16="http://schemas.microsoft.com/office/drawing/2014/main" id="{7AF69A3E-3BD7-AA79-337E-B1375C01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16"/>
            <a:ext cx="1771353" cy="177135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45931"/>
            <a:ext cx="7620393" cy="34420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70C0"/>
                </a:solidFill>
              </a:rPr>
              <a:t>Components of a Title I Schoolwide Program</a:t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7543800" cy="4038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/>
              <a:t>Needs assessment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/>
              <a:t>Schoolwide reform strategies that: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/>
              <a:t>Increase the amount &amp; quality of learning time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/>
              <a:t>Address needs of all, but particularly low-achieving students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/>
              <a:t>Instruction by highly qualified teachers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/>
              <a:t>Professional development for staff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/>
              <a:t>Strategies to attract high quality teachers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/>
              <a:t>Parental involvement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/>
              <a:t>Transition from pre-school and from elementary to middle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/>
              <a:t>Include teachers in assessment decisions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400"/>
              <a:t>Coordination and integration of Federal, State and local programs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400"/>
          </a:p>
          <a:p>
            <a:pPr algn="ctr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0"/>
            <a:ext cx="761999" cy="761999"/>
          </a:xfrm>
          <a:prstGeom prst="rect">
            <a:avLst/>
          </a:prstGeom>
        </p:spPr>
      </p:pic>
      <p:pic>
        <p:nvPicPr>
          <p:cNvPr id="4" name="Picture 3" descr="A red and blue logo&#10;&#10;Description automatically generated">
            <a:extLst>
              <a:ext uri="{FF2B5EF4-FFF2-40B4-BE49-F238E27FC236}">
                <a16:creationId xmlns:a16="http://schemas.microsoft.com/office/drawing/2014/main" id="{B01DF544-B9E6-D86F-9129-B67B5DC6C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16"/>
            <a:ext cx="1771353" cy="177135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812095"/>
            <a:ext cx="8686800" cy="788105"/>
          </a:xfrm>
        </p:spPr>
        <p:txBody>
          <a:bodyPr>
            <a:no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Parent Communication/</a:t>
            </a:r>
            <a:br>
              <a:rPr lang="en-US" sz="2800" b="1">
                <a:solidFill>
                  <a:srgbClr val="0070C0"/>
                </a:solidFill>
              </a:rPr>
            </a:br>
            <a:r>
              <a:rPr lang="en-US" sz="2800" b="1">
                <a:solidFill>
                  <a:srgbClr val="0070C0"/>
                </a:solidFill>
              </a:rPr>
              <a:t>Reporting Student Progress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53466"/>
            <a:ext cx="84963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Daily communication in CUB Communicator folder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Progress reports (1</a:t>
            </a:r>
            <a:r>
              <a:rPr lang="en-US" sz="1800" baseline="30000" dirty="0"/>
              <a:t>st</a:t>
            </a:r>
            <a:r>
              <a:rPr lang="en-US" sz="1800" dirty="0"/>
              <a:t> one issued: September 4</a:t>
            </a:r>
            <a:r>
              <a:rPr lang="en-US" sz="1800" baseline="30000" dirty="0"/>
              <a:t>th</a:t>
            </a:r>
            <a:r>
              <a:rPr lang="en-US" sz="1800" dirty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Monthly school calendar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Messages on </a:t>
            </a:r>
            <a:r>
              <a:rPr lang="en-US" sz="1800" dirty="0" err="1"/>
              <a:t>DoJo</a:t>
            </a:r>
            <a:r>
              <a:rPr lang="en-US" sz="1800" dirty="0"/>
              <a:t> App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Updates on the school website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Phone calls/notes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FaceBook</a:t>
            </a:r>
            <a:r>
              <a:rPr lang="en-US" sz="1800" dirty="0"/>
              <a:t> @CordovaOptionalElem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Parent-Teacher Conferences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District Wide: September 5, 2024, from 4:00 pm – 7:00 pm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District Wide: February 13, 2025, from 4:00 pm – 7:00 pm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Please sign up for a time with homeroom teacher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10886"/>
            <a:ext cx="761999" cy="761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AB54F2-084E-6047-5C48-C80CEC0E1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743200"/>
            <a:ext cx="1504950" cy="619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0FEEC-86F0-F72D-8510-EB02E9CF5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69012"/>
            <a:ext cx="2209800" cy="1193647"/>
          </a:xfrm>
          <a:prstGeom prst="rect">
            <a:avLst/>
          </a:prstGeom>
        </p:spPr>
      </p:pic>
      <p:pic>
        <p:nvPicPr>
          <p:cNvPr id="8" name="Picture 7" descr="A blue square with a white letter f&#10;&#10;Description automatically generated">
            <a:extLst>
              <a:ext uri="{FF2B5EF4-FFF2-40B4-BE49-F238E27FC236}">
                <a16:creationId xmlns:a16="http://schemas.microsoft.com/office/drawing/2014/main" id="{015C69BB-CBE0-3801-9CFB-7E4C5F6E7A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3400" y="4038600"/>
            <a:ext cx="354894" cy="35489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91" y="959884"/>
            <a:ext cx="8993109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</a:rPr>
              <a:t>Family Engagement /Parental Involvement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339571" y="1701731"/>
            <a:ext cx="8763000" cy="3505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District Policy/School Policy </a:t>
            </a:r>
            <a:r>
              <a:rPr lang="en-US" sz="2000" dirty="0"/>
              <a:t>(</a:t>
            </a:r>
            <a:r>
              <a:rPr lang="en-US" sz="2400" dirty="0"/>
              <a:t>Policy # 6156 provided)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Parent Training Meetings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Attend Parent-Teacher Conferences </a:t>
            </a:r>
            <a:r>
              <a:rPr lang="en-US" sz="2400" dirty="0"/>
              <a:t>(Sept. 5</a:t>
            </a:r>
            <a:r>
              <a:rPr lang="en-US" sz="2400" baseline="30000" dirty="0"/>
              <a:t>th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School-Parent Compacts </a:t>
            </a:r>
            <a:r>
              <a:rPr lang="en-US" sz="2400" dirty="0"/>
              <a:t>(Review with student, sign &amp; return) </a:t>
            </a:r>
            <a:endParaRPr lang="en-US" dirty="0"/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dirty="0"/>
              <a:t>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Family Engagement Plan </a:t>
            </a:r>
            <a:r>
              <a:rPr lang="en-US" sz="2400" dirty="0"/>
              <a:t>(You will keep this form) </a:t>
            </a:r>
            <a:endParaRPr lang="en-US" sz="2000" dirty="0"/>
          </a:p>
          <a:p>
            <a:pPr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81" y="-8709"/>
            <a:ext cx="761999" cy="761999"/>
          </a:xfrm>
          <a:prstGeom prst="rect">
            <a:avLst/>
          </a:prstGeom>
        </p:spPr>
      </p:pic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D271E46C-024A-6124-554E-31A49298F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716"/>
            <a:ext cx="1771353" cy="177135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</TotalTime>
  <Words>833</Words>
  <Application>Microsoft Office PowerPoint</Application>
  <PresentationFormat>On-screen Show (4:3)</PresentationFormat>
  <Paragraphs>131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Baguet Script</vt:lpstr>
      <vt:lpstr>Bookman Old Style</vt:lpstr>
      <vt:lpstr>Century Gothic</vt:lpstr>
      <vt:lpstr>Comic Sans MS</vt:lpstr>
      <vt:lpstr>Times New Roman</vt:lpstr>
      <vt:lpstr>Wingdings</vt:lpstr>
      <vt:lpstr>Wingdings 3</vt:lpstr>
      <vt:lpstr>Slice</vt:lpstr>
      <vt:lpstr>   Cordova Elementary Optional School  Dr. Tonya J. Miller, Principal</vt:lpstr>
      <vt:lpstr>DTE Title I Status </vt:lpstr>
      <vt:lpstr>Principles Behind ESSA  </vt:lpstr>
      <vt:lpstr>Every Student Succeeds Act  </vt:lpstr>
      <vt:lpstr>DTE Title I Status </vt:lpstr>
      <vt:lpstr>Every Student Succeeds Act of 2015</vt:lpstr>
      <vt:lpstr>Components of a Title I Schoolwide Program </vt:lpstr>
      <vt:lpstr>Parent Communication/ Reporting Student Progress </vt:lpstr>
      <vt:lpstr>Family Engagement /Parental Involvement </vt:lpstr>
      <vt:lpstr>Family Engagement /Parental Involvement </vt:lpstr>
      <vt:lpstr>Family Engagement /Parental Involvement </vt:lpstr>
      <vt:lpstr> Parents Right to Know   </vt:lpstr>
      <vt:lpstr>Suggested WAYS PARENTS CAN BE INVOLVED  </vt:lpstr>
      <vt:lpstr>PowerPoint Presentation</vt:lpstr>
      <vt:lpstr>PowerPoint Presentation</vt:lpstr>
      <vt:lpstr>PowerPoint Presentation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Hickory Ridge Middle School</dc:title>
  <dc:creator>TONYA J MILLER</dc:creator>
  <cp:lastModifiedBy>MICHELLE R ELMORELAKE</cp:lastModifiedBy>
  <cp:revision>2</cp:revision>
  <cp:lastPrinted>1601-01-01T00:00:00Z</cp:lastPrinted>
  <dcterms:created xsi:type="dcterms:W3CDTF">2006-08-07T00:43:50Z</dcterms:created>
  <dcterms:modified xsi:type="dcterms:W3CDTF">2024-08-28T14:49:14Z</dcterms:modified>
</cp:coreProperties>
</file>